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1" r:id="rId6"/>
    <p:sldId id="262" r:id="rId7"/>
    <p:sldId id="266" r:id="rId8"/>
    <p:sldId id="280" r:id="rId9"/>
    <p:sldId id="258" r:id="rId10"/>
    <p:sldId id="273" r:id="rId11"/>
    <p:sldId id="275" r:id="rId12"/>
    <p:sldId id="274" r:id="rId13"/>
    <p:sldId id="279" r:id="rId14"/>
    <p:sldId id="276" r:id="rId15"/>
    <p:sldId id="268" r:id="rId16"/>
    <p:sldId id="269" r:id="rId17"/>
    <p:sldId id="270" r:id="rId18"/>
    <p:sldId id="271" r:id="rId19"/>
    <p:sldId id="272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3582F-E89F-4207-BAF2-DC470B90DFD5}" v="3" dt="2019-10-28T17:52:20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Morawska-Jancelewicz" userId="071c307aedb88d9a" providerId="LiveId" clId="{E7E3582F-E89F-4207-BAF2-DC470B90DFD5}"/>
    <pc:docChg chg="modSld">
      <pc:chgData name="Joanna Morawska-Jancelewicz" userId="071c307aedb88d9a" providerId="LiveId" clId="{E7E3582F-E89F-4207-BAF2-DC470B90DFD5}" dt="2019-10-29T07:24:06.431" v="93" actId="20577"/>
      <pc:docMkLst>
        <pc:docMk/>
      </pc:docMkLst>
      <pc:sldChg chg="modSp">
        <pc:chgData name="Joanna Morawska-Jancelewicz" userId="071c307aedb88d9a" providerId="LiveId" clId="{E7E3582F-E89F-4207-BAF2-DC470B90DFD5}" dt="2019-10-29T07:23:28.795" v="36" actId="20577"/>
        <pc:sldMkLst>
          <pc:docMk/>
          <pc:sldMk cId="404635325" sldId="273"/>
        </pc:sldMkLst>
        <pc:spChg chg="mod">
          <ac:chgData name="Joanna Morawska-Jancelewicz" userId="071c307aedb88d9a" providerId="LiveId" clId="{E7E3582F-E89F-4207-BAF2-DC470B90DFD5}" dt="2019-10-29T07:23:28.795" v="36" actId="20577"/>
          <ac:spMkLst>
            <pc:docMk/>
            <pc:sldMk cId="404635325" sldId="273"/>
            <ac:spMk id="2" creationId="{59C1252D-4842-47E2-A1AC-AF9435176E12}"/>
          </ac:spMkLst>
        </pc:spChg>
      </pc:sldChg>
      <pc:sldChg chg="modSp">
        <pc:chgData name="Joanna Morawska-Jancelewicz" userId="071c307aedb88d9a" providerId="LiveId" clId="{E7E3582F-E89F-4207-BAF2-DC470B90DFD5}" dt="2019-10-29T07:24:06.431" v="93" actId="20577"/>
        <pc:sldMkLst>
          <pc:docMk/>
          <pc:sldMk cId="721354430" sldId="277"/>
        </pc:sldMkLst>
        <pc:spChg chg="mod">
          <ac:chgData name="Joanna Morawska-Jancelewicz" userId="071c307aedb88d9a" providerId="LiveId" clId="{E7E3582F-E89F-4207-BAF2-DC470B90DFD5}" dt="2019-10-29T07:24:06.431" v="93" actId="20577"/>
          <ac:spMkLst>
            <pc:docMk/>
            <pc:sldMk cId="721354430" sldId="277"/>
            <ac:spMk id="2" creationId="{678111D5-A9DB-4B1E-AB6E-8B5A37991B7F}"/>
          </ac:spMkLst>
        </pc:spChg>
      </pc:sldChg>
    </pc:docChg>
  </pc:docChgLst>
  <pc:docChgLst>
    <pc:chgData name="Joanna Morawska-Jancelewicz" userId="071c307aedb88d9a" providerId="LiveId" clId="{97DF54ED-BFCE-446B-9763-4ED734B26F65}"/>
    <pc:docChg chg="undo custSel addSld delSld modSld">
      <pc:chgData name="Joanna Morawska-Jancelewicz" userId="071c307aedb88d9a" providerId="LiveId" clId="{97DF54ED-BFCE-446B-9763-4ED734B26F65}" dt="2019-10-28T20:02:23.971" v="1170" actId="20577"/>
      <pc:docMkLst>
        <pc:docMk/>
      </pc:docMkLst>
      <pc:sldChg chg="del">
        <pc:chgData name="Joanna Morawska-Jancelewicz" userId="071c307aedb88d9a" providerId="LiveId" clId="{97DF54ED-BFCE-446B-9763-4ED734B26F65}" dt="2019-10-28T17:53:36.963" v="1111" actId="2696"/>
        <pc:sldMkLst>
          <pc:docMk/>
          <pc:sldMk cId="1941288748" sldId="257"/>
        </pc:sldMkLst>
      </pc:sldChg>
      <pc:sldChg chg="add del">
        <pc:chgData name="Joanna Morawska-Jancelewicz" userId="071c307aedb88d9a" providerId="LiveId" clId="{97DF54ED-BFCE-446B-9763-4ED734B26F65}" dt="2019-10-28T17:53:45.052" v="1113" actId="2696"/>
        <pc:sldMkLst>
          <pc:docMk/>
          <pc:sldMk cId="3214165528" sldId="258"/>
        </pc:sldMkLst>
      </pc:sldChg>
      <pc:sldChg chg="modSp">
        <pc:chgData name="Joanna Morawska-Jancelewicz" userId="071c307aedb88d9a" providerId="LiveId" clId="{97DF54ED-BFCE-446B-9763-4ED734B26F65}" dt="2019-10-28T17:54:11.816" v="1144" actId="6549"/>
        <pc:sldMkLst>
          <pc:docMk/>
          <pc:sldMk cId="404635325" sldId="273"/>
        </pc:sldMkLst>
        <pc:spChg chg="mod">
          <ac:chgData name="Joanna Morawska-Jancelewicz" userId="071c307aedb88d9a" providerId="LiveId" clId="{97DF54ED-BFCE-446B-9763-4ED734B26F65}" dt="2019-10-28T17:54:11.816" v="1144" actId="6549"/>
          <ac:spMkLst>
            <pc:docMk/>
            <pc:sldMk cId="404635325" sldId="273"/>
            <ac:spMk id="2" creationId="{59C1252D-4842-47E2-A1AC-AF9435176E12}"/>
          </ac:spMkLst>
        </pc:spChg>
      </pc:sldChg>
      <pc:sldChg chg="modSp">
        <pc:chgData name="Joanna Morawska-Jancelewicz" userId="071c307aedb88d9a" providerId="LiveId" clId="{97DF54ED-BFCE-446B-9763-4ED734B26F65}" dt="2019-10-28T17:54:21.587" v="1146" actId="20577"/>
        <pc:sldMkLst>
          <pc:docMk/>
          <pc:sldMk cId="2069956808" sldId="274"/>
        </pc:sldMkLst>
        <pc:spChg chg="mod">
          <ac:chgData name="Joanna Morawska-Jancelewicz" userId="071c307aedb88d9a" providerId="LiveId" clId="{97DF54ED-BFCE-446B-9763-4ED734B26F65}" dt="2019-10-28T17:54:21.587" v="1146" actId="20577"/>
          <ac:spMkLst>
            <pc:docMk/>
            <pc:sldMk cId="2069956808" sldId="274"/>
            <ac:spMk id="2" creationId="{59C1252D-4842-47E2-A1AC-AF9435176E12}"/>
          </ac:spMkLst>
        </pc:spChg>
      </pc:sldChg>
      <pc:sldChg chg="modSp">
        <pc:chgData name="Joanna Morawska-Jancelewicz" userId="071c307aedb88d9a" providerId="LiveId" clId="{97DF54ED-BFCE-446B-9763-4ED734B26F65}" dt="2019-10-28T17:54:45.181" v="1147" actId="20577"/>
        <pc:sldMkLst>
          <pc:docMk/>
          <pc:sldMk cId="2797179490" sldId="276"/>
        </pc:sldMkLst>
        <pc:spChg chg="mod">
          <ac:chgData name="Joanna Morawska-Jancelewicz" userId="071c307aedb88d9a" providerId="LiveId" clId="{97DF54ED-BFCE-446B-9763-4ED734B26F65}" dt="2019-10-28T17:54:45.181" v="1147" actId="20577"/>
          <ac:spMkLst>
            <pc:docMk/>
            <pc:sldMk cId="2797179490" sldId="276"/>
            <ac:spMk id="2" creationId="{59C1252D-4842-47E2-A1AC-AF9435176E12}"/>
          </ac:spMkLst>
        </pc:spChg>
      </pc:sldChg>
      <pc:sldChg chg="modSp">
        <pc:chgData name="Joanna Morawska-Jancelewicz" userId="071c307aedb88d9a" providerId="LiveId" clId="{97DF54ED-BFCE-446B-9763-4ED734B26F65}" dt="2019-10-28T17:56:23.478" v="1156" actId="6549"/>
        <pc:sldMkLst>
          <pc:docMk/>
          <pc:sldMk cId="721354430" sldId="277"/>
        </pc:sldMkLst>
        <pc:spChg chg="mod">
          <ac:chgData name="Joanna Morawska-Jancelewicz" userId="071c307aedb88d9a" providerId="LiveId" clId="{97DF54ED-BFCE-446B-9763-4ED734B26F65}" dt="2019-10-28T17:56:23.478" v="1156" actId="6549"/>
          <ac:spMkLst>
            <pc:docMk/>
            <pc:sldMk cId="721354430" sldId="277"/>
            <ac:spMk id="2" creationId="{678111D5-A9DB-4B1E-AB6E-8B5A37991B7F}"/>
          </ac:spMkLst>
        </pc:spChg>
      </pc:sldChg>
      <pc:sldChg chg="addSp modSp add">
        <pc:chgData name="Joanna Morawska-Jancelewicz" userId="071c307aedb88d9a" providerId="LiveId" clId="{97DF54ED-BFCE-446B-9763-4ED734B26F65}" dt="2019-10-28T20:02:23.971" v="1170" actId="20577"/>
        <pc:sldMkLst>
          <pc:docMk/>
          <pc:sldMk cId="2742044832" sldId="280"/>
        </pc:sldMkLst>
        <pc:spChg chg="add mod">
          <ac:chgData name="Joanna Morawska-Jancelewicz" userId="071c307aedb88d9a" providerId="LiveId" clId="{97DF54ED-BFCE-446B-9763-4ED734B26F65}" dt="2019-10-28T20:02:23.971" v="1170" actId="20577"/>
          <ac:spMkLst>
            <pc:docMk/>
            <pc:sldMk cId="2742044832" sldId="280"/>
            <ac:spMk id="2" creationId="{873E786D-C924-4D00-975C-E129802E8C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8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82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17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66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6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92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98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91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27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880BBF-AEAA-4E17-89E5-DCA5FC7E08A4}" type="datetimeFigureOut">
              <a:rPr lang="pl-PL" smtClean="0"/>
              <a:t>29.10.2019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41C0B8-6478-456C-83F6-3D2A4EB27E7B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8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6397207-6847-499D-B8C2-5036676C9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3" t="21569" r="27868" b="12680"/>
          <a:stretch/>
        </p:blipFill>
        <p:spPr>
          <a:xfrm>
            <a:off x="1524000" y="914400"/>
            <a:ext cx="8745351" cy="501015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BBCE87-1767-4F5F-959F-42E6CD0FA9EF}"/>
              </a:ext>
            </a:extLst>
          </p:cNvPr>
          <p:cNvSpPr txBox="1"/>
          <p:nvPr/>
        </p:nvSpPr>
        <p:spPr>
          <a:xfrm>
            <a:off x="1524000" y="367553"/>
            <a:ext cx="6813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Relacja z </a:t>
            </a:r>
            <a:r>
              <a:rPr lang="pl-PL" sz="2000" b="1" i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 </a:t>
            </a:r>
            <a:r>
              <a:rPr lang="pl-PL" sz="2000" b="1" i="1" dirty="0" err="1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Academic</a:t>
            </a:r>
            <a:r>
              <a:rPr lang="pl-PL" sz="2000" b="1" i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b="1" i="1" dirty="0" err="1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Summit</a:t>
            </a:r>
            <a:r>
              <a:rPr lang="pl-PL" sz="2000" b="1" i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3472489-8023-440D-916D-E9C71019D4F7}"/>
              </a:ext>
            </a:extLst>
          </p:cNvPr>
          <p:cNvSpPr txBox="1"/>
          <p:nvPr/>
        </p:nvSpPr>
        <p:spPr>
          <a:xfrm>
            <a:off x="1927412" y="6230471"/>
            <a:ext cx="475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 Joanna Morawska-Jancelewicz, UAM</a:t>
            </a:r>
          </a:p>
        </p:txBody>
      </p:sp>
    </p:spTree>
    <p:extLst>
      <p:ext uri="{BB962C8B-B14F-4D97-AF65-F5344CB8AC3E}">
        <p14:creationId xmlns:p14="http://schemas.microsoft.com/office/powerpoint/2010/main" val="44729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C1252D-4842-47E2-A1AC-AF9435176E12}"/>
              </a:ext>
            </a:extLst>
          </p:cNvPr>
          <p:cNvSpPr/>
          <p:nvPr/>
        </p:nvSpPr>
        <p:spPr>
          <a:xfrm>
            <a:off x="878541" y="672353"/>
            <a:ext cx="9251577" cy="762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Wyzwania współczesnego świata dotyczą także uczelni wyższych: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Skomplikowane i złożone problemy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Automatyzacja i digitalizacja</a:t>
            </a:r>
            <a:endParaRPr lang="pl-PL" sz="2000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Zmienia się model biznesowy i technologia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AI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 wielkie wyzwania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33339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zatem zmienia się proces kształcenia, jak się dostosować do tych zmian, czego potrzebują studenci i pracodawcy?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Trudno zmierzyć różnice w umiejętnościach studentów, wynikach nauczania, w przeciwieństwie do efektów badań naukowych. Jak zatem szukać talentów, jak równoważyć globalny rynek?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99336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99336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99336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99336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C1584F2-B41F-4281-9DE9-08112FC49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" t="18040" r="28676" b="8236"/>
          <a:stretch/>
        </p:blipFill>
        <p:spPr>
          <a:xfrm>
            <a:off x="528252" y="528916"/>
            <a:ext cx="10157677" cy="616014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1B39873-B6DE-49A9-8A56-D4693409A036}"/>
              </a:ext>
            </a:extLst>
          </p:cNvPr>
          <p:cNvSpPr txBox="1"/>
          <p:nvPr/>
        </p:nvSpPr>
        <p:spPr>
          <a:xfrm>
            <a:off x="9520519" y="1057836"/>
            <a:ext cx="2259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Jak ta zmiana wpłynie na układ sił politycznych i ekonomicznych??</a:t>
            </a:r>
          </a:p>
        </p:txBody>
      </p:sp>
    </p:spTree>
    <p:extLst>
      <p:ext uri="{BB962C8B-B14F-4D97-AF65-F5344CB8AC3E}">
        <p14:creationId xmlns:p14="http://schemas.microsoft.com/office/powerpoint/2010/main" val="366453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C1252D-4842-47E2-A1AC-AF9435176E12}"/>
              </a:ext>
            </a:extLst>
          </p:cNvPr>
          <p:cNvSpPr/>
          <p:nvPr/>
        </p:nvSpPr>
        <p:spPr>
          <a:xfrm>
            <a:off x="851646" y="636793"/>
            <a:ext cx="9251577" cy="527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Wyzwania współczesnego świata dotyczą także uczelni wyższych: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Dramatycznie zmienia się zasób talentów z wykształceniem wyższym w wieku 24-34 lata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Niektóre kraje doświadczają w coraz szybszym tempie zmniejszania się zasobów „talentów”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Rankingi ukazują pewną różnorodność w globalnym systemie edukacji, ale jednocześnie jest to jednak obraz zniekształcony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Zapotrzebowanie na talenty jest ogromne w regionach, dla których wg rankingów doskonałość naukowa nie jest najwyższa (kraje rozwijające się) …brak zrównoważonego rozwoju w tym zakresie.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Geografia oczekiwań  vs.  Geografia doskonałości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99336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5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C7C7AA2-8BAA-4407-867F-60EC0D737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" t="19215" r="27868" b="8104"/>
          <a:stretch/>
        </p:blipFill>
        <p:spPr>
          <a:xfrm>
            <a:off x="807292" y="936811"/>
            <a:ext cx="9627626" cy="56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6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C1252D-4842-47E2-A1AC-AF9435176E12}"/>
              </a:ext>
            </a:extLst>
          </p:cNvPr>
          <p:cNvSpPr/>
          <p:nvPr/>
        </p:nvSpPr>
        <p:spPr>
          <a:xfrm>
            <a:off x="878541" y="672353"/>
            <a:ext cx="9251577" cy="747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3333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Wyzwania współczesnego świata dotyczą także uczelni wyższych: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jeśli umiejętności nie będą już powiązane z wykształceniem akademickim? </a:t>
            </a:r>
          </a:p>
          <a:p>
            <a:endParaRPr lang="pl-PL" sz="24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Firma Ernst &amp;Young już wycofała z procesu rekrutacyjnego konieczność posiadania dyplomu! Bierze go pod uwagę, ale talent wiąże nie tylko z koniecznością ukończenia studiów, podobnie Google i Apple</a:t>
            </a:r>
          </a:p>
          <a:p>
            <a:endParaRPr lang="pl-PL" sz="24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4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Znaczenie dyplomu będzie malało, jeśli uczelnie nie zaczną wyposażać absolwentów w umiejętności zwiększające produktywność i krytyczne dla biznesu (matematyczne, bądź nawet czytania i pisania! (OECD) Więcej absolwentów nie przekłada się na rozwój ekonomiczny</a:t>
            </a:r>
          </a:p>
          <a:p>
            <a:endParaRPr lang="pl-PL" sz="2000" dirty="0">
              <a:solidFill>
                <a:srgbClr val="993366"/>
              </a:solidFill>
            </a:endParaRPr>
          </a:p>
          <a:p>
            <a:endParaRPr lang="pl-PL" sz="2000" dirty="0">
              <a:solidFill>
                <a:srgbClr val="993366"/>
              </a:solidFill>
            </a:endParaRPr>
          </a:p>
          <a:p>
            <a:endParaRPr lang="pl-PL" sz="2000" dirty="0">
              <a:solidFill>
                <a:srgbClr val="993366"/>
              </a:solidFill>
            </a:endParaRPr>
          </a:p>
          <a:p>
            <a:endParaRPr lang="pl-P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99336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99336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7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95A6332-4EE6-4344-B7BA-7A7FF8A27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7" t="15686" r="16103" b="12027"/>
          <a:stretch/>
        </p:blipFill>
        <p:spPr>
          <a:xfrm>
            <a:off x="1237127" y="1111623"/>
            <a:ext cx="10194817" cy="562087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9FA215A-DC48-4A5B-A771-A73EB5D749E0}"/>
              </a:ext>
            </a:extLst>
          </p:cNvPr>
          <p:cNvSpPr txBox="1"/>
          <p:nvPr/>
        </p:nvSpPr>
        <p:spPr>
          <a:xfrm>
            <a:off x="1013012" y="403412"/>
            <a:ext cx="361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333399"/>
                </a:solidFill>
              </a:rPr>
              <a:t>World </a:t>
            </a:r>
            <a:r>
              <a:rPr lang="pl-PL" sz="2400" dirty="0" err="1">
                <a:solidFill>
                  <a:srgbClr val="333399"/>
                </a:solidFill>
              </a:rPr>
              <a:t>Economic</a:t>
            </a:r>
            <a:r>
              <a:rPr lang="pl-PL" sz="2400" dirty="0">
                <a:solidFill>
                  <a:srgbClr val="333399"/>
                </a:solidFill>
              </a:rPr>
              <a:t> Forum</a:t>
            </a:r>
            <a:endParaRPr lang="pl-PL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0C7C89A-FD06-4D56-A68B-789BE998C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6" t="10457" r="8455" b="6014"/>
          <a:stretch/>
        </p:blipFill>
        <p:spPr>
          <a:xfrm>
            <a:off x="627530" y="473196"/>
            <a:ext cx="11026588" cy="62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6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69005D6-1BF1-497C-83FE-B9DBEFD40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6" t="11634" r="8088" b="15817"/>
          <a:stretch/>
        </p:blipFill>
        <p:spPr>
          <a:xfrm>
            <a:off x="713817" y="564776"/>
            <a:ext cx="10492066" cy="520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2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3414724-2AE9-4B9D-865E-7CE8DED50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3" t="11111" r="8529" b="6667"/>
          <a:stretch/>
        </p:blipFill>
        <p:spPr>
          <a:xfrm>
            <a:off x="510988" y="370840"/>
            <a:ext cx="10641107" cy="6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87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98101DD-D69F-4712-984E-BA6AA5193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9" t="11243" r="8235" b="11111"/>
          <a:stretch/>
        </p:blipFill>
        <p:spPr>
          <a:xfrm>
            <a:off x="344960" y="421341"/>
            <a:ext cx="10842993" cy="56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9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57475A5-2F55-4127-AFBB-AFAF6C295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1" t="26144" r="15956" b="14771"/>
          <a:stretch/>
        </p:blipFill>
        <p:spPr>
          <a:xfrm>
            <a:off x="485459" y="1116089"/>
            <a:ext cx="9761201" cy="47289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FA72066-8B13-4692-8DBC-B606F8466AED}"/>
              </a:ext>
            </a:extLst>
          </p:cNvPr>
          <p:cNvSpPr txBox="1"/>
          <p:nvPr/>
        </p:nvSpPr>
        <p:spPr>
          <a:xfrm>
            <a:off x="1326776" y="654424"/>
            <a:ext cx="413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52350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78111D5-A9DB-4B1E-AB6E-8B5A37991B7F}"/>
              </a:ext>
            </a:extLst>
          </p:cNvPr>
          <p:cNvSpPr txBox="1"/>
          <p:nvPr/>
        </p:nvSpPr>
        <p:spPr>
          <a:xfrm>
            <a:off x="448236" y="726141"/>
            <a:ext cx="1140310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Nowy model kształcenia?:</a:t>
            </a:r>
          </a:p>
          <a:p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 standardowego nauczania do </a:t>
            </a:r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spersonalizowanego</a:t>
            </a: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odpowiadającego na konkretne potrzeby, umożliwiającego weryfikację indywidualnego progresu (zgodnego z oczekiwaniami), </a:t>
            </a:r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LLL</a:t>
            </a:r>
          </a:p>
          <a:p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Dostępne i </a:t>
            </a:r>
            <a:r>
              <a:rPr lang="pl-PL" sz="2400" b="1" dirty="0" err="1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inkluzywne</a:t>
            </a:r>
            <a:endParaRPr lang="pl-PL" sz="2400" b="1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Nauczanie oparte o problemy i projekty (a nie procesy)</a:t>
            </a:r>
          </a:p>
          <a:p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Nastawione na kompetencje takie jak inteligencja emocjonalna, empatia, negocjacje, społeczna świadomość, współpraca</a:t>
            </a:r>
          </a:p>
          <a:p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Kompetencje cyfrowe!</a:t>
            </a:r>
          </a:p>
          <a:p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Kompetencje wzmacniające innowacje takie jak rozwiązywanie kompleksowych problemów, myślenie analityczne, kreatywność, wysokiej </a:t>
            </a:r>
            <a:r>
              <a:rPr lang="pl-PL" sz="2400" b="1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jakości kompetencje </a:t>
            </a:r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kognitywne</a:t>
            </a:r>
          </a:p>
          <a:p>
            <a:r>
              <a:rPr lang="pl-PL" sz="24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Aktywne nauczanie </a:t>
            </a:r>
            <a:r>
              <a:rPr lang="pl-PL" sz="24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czyli zdobywanie umiejętności poprzez praktykę i adoptowanie się do zmian rynku pracy</a:t>
            </a:r>
          </a:p>
          <a:p>
            <a:endParaRPr lang="pl-PL" sz="24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5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C212A78-2240-4CD7-AE0A-21A7329C6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" t="24167" r="3281" b="23194"/>
          <a:stretch/>
        </p:blipFill>
        <p:spPr>
          <a:xfrm>
            <a:off x="260568" y="1619250"/>
            <a:ext cx="11531382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5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C7E51C5-C9DB-4BE2-93CE-BFA8D6A2F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7" t="19347" r="16839" b="12810"/>
          <a:stretch/>
        </p:blipFill>
        <p:spPr>
          <a:xfrm>
            <a:off x="1237130" y="1036746"/>
            <a:ext cx="8901952" cy="497857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41FD92D-EB37-4DAE-8F7C-F8EFF47C7582}"/>
              </a:ext>
            </a:extLst>
          </p:cNvPr>
          <p:cNvSpPr txBox="1"/>
          <p:nvPr/>
        </p:nvSpPr>
        <p:spPr>
          <a:xfrm flipH="1">
            <a:off x="1121483" y="233081"/>
            <a:ext cx="415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Najlepsze uczelnie wg WUR </a:t>
            </a:r>
          </a:p>
        </p:txBody>
      </p:sp>
    </p:spTree>
    <p:extLst>
      <p:ext uri="{BB962C8B-B14F-4D97-AF65-F5344CB8AC3E}">
        <p14:creationId xmlns:p14="http://schemas.microsoft.com/office/powerpoint/2010/main" val="61593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7E098E6-5AB6-4505-B2E7-7AB8CF034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5" t="18693" r="17500" b="14249"/>
          <a:stretch/>
        </p:blipFill>
        <p:spPr>
          <a:xfrm>
            <a:off x="1272988" y="856414"/>
            <a:ext cx="8785413" cy="502443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C7E83E6-D72E-486D-B754-9CE5E5AB953A}"/>
              </a:ext>
            </a:extLst>
          </p:cNvPr>
          <p:cNvSpPr txBox="1"/>
          <p:nvPr/>
        </p:nvSpPr>
        <p:spPr>
          <a:xfrm>
            <a:off x="1210235" y="977152"/>
            <a:ext cx="13088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200</a:t>
            </a:r>
          </a:p>
        </p:txBody>
      </p:sp>
    </p:spTree>
    <p:extLst>
      <p:ext uri="{BB962C8B-B14F-4D97-AF65-F5344CB8AC3E}">
        <p14:creationId xmlns:p14="http://schemas.microsoft.com/office/powerpoint/2010/main" val="161105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36C911C-9228-4704-88A3-9CB1478BF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6" t="22484" r="38677" b="5752"/>
          <a:stretch/>
        </p:blipFill>
        <p:spPr>
          <a:xfrm>
            <a:off x="3352800" y="1604681"/>
            <a:ext cx="5988424" cy="49216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1EE07AC-ED0D-46CC-BC94-F608CD982F60}"/>
              </a:ext>
            </a:extLst>
          </p:cNvPr>
          <p:cNvSpPr txBox="1"/>
          <p:nvPr/>
        </p:nvSpPr>
        <p:spPr>
          <a:xfrm>
            <a:off x="1272988" y="448235"/>
            <a:ext cx="482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Notowane polskie uczelnie 2020</a:t>
            </a:r>
          </a:p>
        </p:txBody>
      </p:sp>
    </p:spTree>
    <p:extLst>
      <p:ext uri="{BB962C8B-B14F-4D97-AF65-F5344CB8AC3E}">
        <p14:creationId xmlns:p14="http://schemas.microsoft.com/office/powerpoint/2010/main" val="308908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0C3EE23-A378-4F54-B64D-D8A8AE8D7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5" t="13726" r="42720" b="5229"/>
          <a:stretch/>
        </p:blipFill>
        <p:spPr>
          <a:xfrm>
            <a:off x="4930587" y="1057835"/>
            <a:ext cx="3998259" cy="55581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AE74029-33E8-48A3-BC1C-2692770ADDC4}"/>
              </a:ext>
            </a:extLst>
          </p:cNvPr>
          <p:cNvSpPr txBox="1"/>
          <p:nvPr/>
        </p:nvSpPr>
        <p:spPr>
          <a:xfrm>
            <a:off x="753035" y="914400"/>
            <a:ext cx="363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Notowane polskie uczelnie 2020</a:t>
            </a:r>
            <a:endParaRPr lang="pl-PL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6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AC5D6B8-75B7-4CF5-9763-A0F4F83FADAA}"/>
              </a:ext>
            </a:extLst>
          </p:cNvPr>
          <p:cNvPicPr/>
          <p:nvPr/>
        </p:nvPicPr>
        <p:blipFill rotWithShape="1">
          <a:blip r:embed="rId2"/>
          <a:srcRect l="34524" t="10347" r="14550" b="7113"/>
          <a:stretch/>
        </p:blipFill>
        <p:spPr bwMode="auto">
          <a:xfrm>
            <a:off x="842683" y="1389530"/>
            <a:ext cx="5082988" cy="4580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C3AD21F-BCAA-4583-8F15-CDCEE6CCDAFE}"/>
              </a:ext>
            </a:extLst>
          </p:cNvPr>
          <p:cNvPicPr/>
          <p:nvPr/>
        </p:nvPicPr>
        <p:blipFill rotWithShape="1">
          <a:blip r:embed="rId3"/>
          <a:srcRect l="39550" t="24220" r="29233" b="24194"/>
          <a:stretch/>
        </p:blipFill>
        <p:spPr bwMode="auto">
          <a:xfrm>
            <a:off x="6615953" y="1353671"/>
            <a:ext cx="4805082" cy="4446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BB039BC-193B-4FD8-B9B7-3B65570CD065}"/>
              </a:ext>
            </a:extLst>
          </p:cNvPr>
          <p:cNvSpPr txBox="1"/>
          <p:nvPr/>
        </p:nvSpPr>
        <p:spPr>
          <a:xfrm>
            <a:off x="1416424" y="304800"/>
            <a:ext cx="557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Metodologia- zmiany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593EC17-572C-46EF-B655-AAC103F09417}"/>
              </a:ext>
            </a:extLst>
          </p:cNvPr>
          <p:cNvSpPr txBox="1"/>
          <p:nvPr/>
        </p:nvSpPr>
        <p:spPr>
          <a:xfrm>
            <a:off x="2823882" y="932329"/>
            <a:ext cx="146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9F95BE8-AD76-4DFE-94D8-53C079E04356}"/>
              </a:ext>
            </a:extLst>
          </p:cNvPr>
          <p:cNvSpPr txBox="1"/>
          <p:nvPr/>
        </p:nvSpPr>
        <p:spPr>
          <a:xfrm>
            <a:off x="7539318" y="932329"/>
            <a:ext cx="146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2021?</a:t>
            </a:r>
          </a:p>
        </p:txBody>
      </p:sp>
    </p:spTree>
    <p:extLst>
      <p:ext uri="{BB962C8B-B14F-4D97-AF65-F5344CB8AC3E}">
        <p14:creationId xmlns:p14="http://schemas.microsoft.com/office/powerpoint/2010/main" val="201481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73E786D-C924-4D00-975C-E129802E8CB2}"/>
              </a:ext>
            </a:extLst>
          </p:cNvPr>
          <p:cNvSpPr txBox="1"/>
          <p:nvPr/>
        </p:nvSpPr>
        <p:spPr>
          <a:xfrm>
            <a:off x="914400" y="609600"/>
            <a:ext cx="93860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Kryteria wejścia </a:t>
            </a:r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Zmniejszenie minimalnej liczby artykułów naukowych </a:t>
            </a:r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w co najmniej 2 tematach (</a:t>
            </a:r>
            <a:r>
              <a:rPr lang="pl-PL" sz="2000" dirty="0" err="1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subject</a:t>
            </a:r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),  znacząca liczba studentów na poziomie licencjackim (</a:t>
            </a:r>
            <a:r>
              <a:rPr lang="pl-PL" sz="2000" dirty="0" err="1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undergraduate</a:t>
            </a:r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Włączenie instytucji badawczych – udział w </a:t>
            </a:r>
            <a:r>
              <a:rPr lang="pl-PL" sz="2000" dirty="0" err="1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Subject</a:t>
            </a:r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Ranking  WUR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Kształcenie  większe znaczenie „środowiska kształcenia”,  większe powiązania z badaniami (</a:t>
            </a:r>
            <a:r>
              <a:rPr lang="pl-PL" sz="2000" dirty="0" err="1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doctoral</a:t>
            </a:r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progres), większe znaczenie nakładów finansowych na kształcenie 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Badania  badania międzydyscyplinarne, reputacja oparta na osobistym doświadczeniu,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Cytowania  jakość publikacji, badania dotyczące wyzwań globalnych oparte o SDG, FWCI 75%, Top 10%, Inne 10%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Transfer Wiedzy  większe znaczenie tego obszaru, patenty</a:t>
            </a:r>
          </a:p>
          <a:p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pl-PL" sz="2000" dirty="0">
                <a:solidFill>
                  <a:srgbClr val="3333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Internacjonalizacja  dostosowanie do wielkości kraju (liczby populacji), większe znaczenie studentów wyjeżdżających czyli nie tylko studenci zagraniczni, ale wymiana międzynarodowa</a:t>
            </a:r>
            <a:endParaRPr lang="pl-PL" sz="2000" dirty="0">
              <a:solidFill>
                <a:srgbClr val="3333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4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3176D7C-FBAF-405B-BF63-12F99237C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1" t="9543" r="13970" b="8236"/>
          <a:stretch/>
        </p:blipFill>
        <p:spPr>
          <a:xfrm>
            <a:off x="1246093" y="391290"/>
            <a:ext cx="9663953" cy="62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65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1035</TotalTime>
  <Words>514</Words>
  <Application>Microsoft Office PowerPoint</Application>
  <PresentationFormat>Panoramiczny</PresentationFormat>
  <Paragraphs>67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Tw Cen MT</vt:lpstr>
      <vt:lpstr>Tw Cen MT Condensed</vt:lpstr>
      <vt:lpstr>Wingdings 3</vt:lpstr>
      <vt:lpstr>Integralny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Morawska-Jancelewicz</dc:creator>
  <cp:lastModifiedBy>Joanna Morawska-Jancelewicz</cp:lastModifiedBy>
  <cp:revision>8</cp:revision>
  <dcterms:created xsi:type="dcterms:W3CDTF">2019-10-27T08:32:44Z</dcterms:created>
  <dcterms:modified xsi:type="dcterms:W3CDTF">2019-10-29T07:24:07Z</dcterms:modified>
</cp:coreProperties>
</file>